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57" r:id="rId7"/>
    <p:sldId id="258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2" r:id="rId17"/>
    <p:sldId id="273" r:id="rId18"/>
    <p:sldId id="274" r:id="rId19"/>
    <p:sldId id="275" r:id="rId20"/>
  </p:sldIdLst>
  <p:sldSz cx="12192000" cy="6858000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4F64F7-83DD-4722-90A8-BC51059D99B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487CFEF-4F11-4241-849F-8BBFE3289F5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53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4F7-83DD-4722-90A8-BC51059D99B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FEF-4F11-4241-849F-8BBFE3289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4F7-83DD-4722-90A8-BC51059D99B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FEF-4F11-4241-849F-8BBFE3289F5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29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4F7-83DD-4722-90A8-BC51059D99B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FEF-4F11-4241-849F-8BBFE3289F5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929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4F7-83DD-4722-90A8-BC51059D99B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FEF-4F11-4241-849F-8BBFE3289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299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4F7-83DD-4722-90A8-BC51059D99B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FEF-4F11-4241-849F-8BBFE3289F5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73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4F7-83DD-4722-90A8-BC51059D99B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FEF-4F11-4241-849F-8BBFE3289F5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028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4F7-83DD-4722-90A8-BC51059D99B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FEF-4F11-4241-849F-8BBFE3289F5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36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4F7-83DD-4722-90A8-BC51059D99B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FEF-4F11-4241-849F-8BBFE3289F5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32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4F7-83DD-4722-90A8-BC51059D99B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FEF-4F11-4241-849F-8BBFE3289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95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4F7-83DD-4722-90A8-BC51059D99B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FEF-4F11-4241-849F-8BBFE3289F5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33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4F7-83DD-4722-90A8-BC51059D99B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FEF-4F11-4241-849F-8BBFE3289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6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4F7-83DD-4722-90A8-BC51059D99B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FEF-4F11-4241-849F-8BBFE3289F5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61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4F7-83DD-4722-90A8-BC51059D99B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FEF-4F11-4241-849F-8BBFE3289F5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65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4F7-83DD-4722-90A8-BC51059D99B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FEF-4F11-4241-849F-8BBFE3289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43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4F7-83DD-4722-90A8-BC51059D99B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FEF-4F11-4241-849F-8BBFE3289F5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95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64F7-83DD-4722-90A8-BC51059D99B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FEF-4F11-4241-849F-8BBFE3289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2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4F64F7-83DD-4722-90A8-BC51059D99B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87CFEF-4F11-4241-849F-8BBFE3289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8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474" y="332825"/>
            <a:ext cx="8288594" cy="57406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53936" y="332825"/>
            <a:ext cx="6815669" cy="151553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800" dirty="0" smtClean="0"/>
              <a:t>Кабинет охраны труда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76331" y="6123681"/>
            <a:ext cx="6815669" cy="73431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2021-2022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8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31520"/>
            <a:ext cx="9601196" cy="1064029"/>
          </a:xfrm>
        </p:spPr>
        <p:txBody>
          <a:bodyPr>
            <a:normAutofit fontScale="90000"/>
          </a:bodyPr>
          <a:lstStyle/>
          <a:p>
            <a:r>
              <a:rPr lang="ru-RU" dirty="0"/>
              <a:t>Уголок охраны труда </a:t>
            </a:r>
            <a:r>
              <a:rPr lang="ru-RU" dirty="0" smtClean="0"/>
              <a:t>организации. Размещение следующей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28553"/>
            <a:ext cx="10026534" cy="455537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о планах работы кабинета охраны труда (если он создан в организации);</a:t>
            </a:r>
          </a:p>
          <a:p>
            <a:r>
              <a:rPr lang="ru-RU" dirty="0"/>
              <a:t>о графиках проведения инструктажа и расписаниях учебных занятий </a:t>
            </a:r>
            <a:r>
              <a:rPr lang="ru-RU" dirty="0" smtClean="0"/>
              <a:t>по </a:t>
            </a:r>
            <a:r>
              <a:rPr lang="ru-RU" dirty="0"/>
              <a:t>охране труда;</a:t>
            </a:r>
          </a:p>
          <a:p>
            <a:r>
              <a:rPr lang="ru-RU" dirty="0"/>
              <a:t>о приказах и распоряжениях, касающихся вопросов охраны труда организации;</a:t>
            </a:r>
          </a:p>
          <a:p>
            <a:r>
              <a:rPr lang="ru-RU" dirty="0"/>
              <a:t>о планах по улучшению условий и охраны труда;</a:t>
            </a:r>
          </a:p>
          <a:p>
            <a:r>
              <a:rPr lang="ru-RU" dirty="0"/>
              <a:t>о вредных и опасных производственных факторах и средствах защиты на рабочих местах структурного подразделения (участка);</a:t>
            </a:r>
          </a:p>
          <a:p>
            <a:r>
              <a:rPr lang="ru-RU" dirty="0"/>
              <a:t>о нарушениях требований законодательства об охране труда;</a:t>
            </a:r>
          </a:p>
          <a:p>
            <a:r>
              <a:rPr lang="ru-RU" dirty="0"/>
              <a:t>о случаях производст­венного травматизма и профзаболеваний в организации и принятых мерах по устранению их причин;</a:t>
            </a:r>
          </a:p>
          <a:p>
            <a:r>
              <a:rPr lang="ru-RU" dirty="0"/>
              <a:t>о новых поступлениях в кабинет охраны труда документов, учебно-методической литературы, учебных видеофильмов по охране труда и т.д.</a:t>
            </a:r>
          </a:p>
        </p:txBody>
      </p:sp>
    </p:spTree>
    <p:extLst>
      <p:ext uri="{BB962C8B-B14F-4D97-AF65-F5344CB8AC3E}">
        <p14:creationId xmlns:p14="http://schemas.microsoft.com/office/powerpoint/2010/main" val="1634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Создание кабинета (уголка) охраны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61555"/>
            <a:ext cx="9601196" cy="4322619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    </a:t>
            </a:r>
            <a:r>
              <a:rPr lang="ru-RU" b="1" dirty="0">
                <a:solidFill>
                  <a:srgbClr val="C00000"/>
                </a:solidFill>
              </a:rPr>
              <a:t>Кабинет охраны труда </a:t>
            </a:r>
            <a:r>
              <a:rPr lang="ru-RU" dirty="0"/>
              <a:t>рекомендуется создавать в организациях, осуществляющих производственную деятельность, с численностью </a:t>
            </a:r>
            <a:r>
              <a:rPr lang="ru-RU" b="1" dirty="0"/>
              <a:t>100 и более работников</a:t>
            </a:r>
            <a:r>
              <a:rPr lang="ru-RU" dirty="0"/>
              <a:t>, а также в организациях, специфика деятельности которых требует проведения с персоналом большого объема работы по обеспечению безопасности труда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    Уголок охраны труда </a:t>
            </a:r>
            <a:r>
              <a:rPr lang="ru-RU" dirty="0"/>
              <a:t>рекомендуется создавать в организациях с численностью </a:t>
            </a:r>
            <a:r>
              <a:rPr lang="ru-RU" b="1" dirty="0"/>
              <a:t>менее 100 работников </a:t>
            </a:r>
            <a:r>
              <a:rPr lang="ru-RU" dirty="0"/>
              <a:t>и в структурных подразделениях организаций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    </a:t>
            </a:r>
            <a:r>
              <a:rPr lang="ru-RU" b="1" dirty="0">
                <a:solidFill>
                  <a:srgbClr val="C00000"/>
                </a:solidFill>
              </a:rPr>
              <a:t>Передвижные кабинеты (уголки) охраны труда </a:t>
            </a:r>
            <a:r>
              <a:rPr lang="ru-RU" dirty="0"/>
              <a:t>целесообразно оборудовать в организациях, производственная деятельность которых связана с </a:t>
            </a:r>
            <a:r>
              <a:rPr lang="ru-RU" b="1" i="1" dirty="0"/>
              <a:t>перемещением работников </a:t>
            </a:r>
            <a:r>
              <a:rPr lang="ru-RU" dirty="0"/>
              <a:t>по объектам и нахождением на временных участках работы </a:t>
            </a:r>
          </a:p>
        </p:txBody>
      </p:sp>
    </p:spTree>
    <p:extLst>
      <p:ext uri="{BB962C8B-B14F-4D97-AF65-F5344CB8AC3E}">
        <p14:creationId xmlns:p14="http://schemas.microsoft.com/office/powerpoint/2010/main" val="15949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Кабинет охраны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5321530" cy="3318936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 до 1000 человек – 24 кв. м,</a:t>
            </a:r>
          </a:p>
          <a:p>
            <a:r>
              <a:rPr lang="ru-RU" sz="3600" dirty="0"/>
              <a:t>свыше 1000 человек – добавляется 6 </a:t>
            </a:r>
            <a:r>
              <a:rPr lang="ru-RU" sz="3600" dirty="0" err="1"/>
              <a:t>кв.м</a:t>
            </a:r>
            <a:r>
              <a:rPr lang="ru-RU" sz="3600" dirty="0"/>
              <a:t> на каждую дополнительную тысячу человек.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931" y="2285999"/>
            <a:ext cx="5453150" cy="424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7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уголка охраны труда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может выделяться как отдельное помещение, так и оборудоваться часть помещения общего назначения.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36" y="3956858"/>
            <a:ext cx="7229648" cy="21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12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Тематическая структура кабинета (уголка) охраны труда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Общего раздела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содержит законы и иные нормативные правовые акты по охране труда, принятые на федеральном уровне и уровне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Специальных разделов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5473774" cy="2924782"/>
          </a:xfrm>
        </p:spPr>
        <p:txBody>
          <a:bodyPr>
            <a:normAutofit fontScale="92500"/>
          </a:bodyPr>
          <a:lstStyle/>
          <a:p>
            <a:r>
              <a:rPr lang="ru-RU" dirty="0"/>
              <a:t>сведения, включающие отличительные особенности основных и вспомогатель­ных технологических процессов, конкретный перечень вредных производственных факторов, соответствующие им средства коллектив­ной и индивидуальной защиты и меры предосторожности, принятые на производстве знаки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7537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Служба охраны труда или лицо, ответственное за работу кабинета (уголка) охраны труда: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Составляет план работы кабинета охраны труда (уголка охраны труда), включающий разработку конкретных мероприятий на определенный срок, с указанием лиц, ответственных за их проведение.</a:t>
            </a:r>
          </a:p>
          <a:p>
            <a:r>
              <a:rPr lang="ru-RU" dirty="0"/>
              <a:t>Организует оборудование, оснащение и оформление кабинета охраны труда (уголка охраны труда).</a:t>
            </a:r>
          </a:p>
          <a:p>
            <a:r>
              <a:rPr lang="ru-RU" dirty="0"/>
              <a:t>Организует проведение плановых мероприятий.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469" y="4222260"/>
            <a:ext cx="4178531" cy="263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90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Передвижной кабинет по охране труда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638" y="2446946"/>
            <a:ext cx="7500003" cy="364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564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Оснащение передвижного кабинета по охране </a:t>
            </a:r>
            <a:r>
              <a:rPr lang="ru-RU" b="1" dirty="0" smtClean="0">
                <a:solidFill>
                  <a:srgbClr val="C00000"/>
                </a:solidFill>
              </a:rPr>
              <a:t>труда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68182"/>
              </p:ext>
            </p:extLst>
          </p:nvPr>
        </p:nvGraphicFramePr>
        <p:xfrm>
          <a:off x="1295400" y="2336746"/>
          <a:ext cx="9601200" cy="376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807"/>
                <a:gridCol w="7041931"/>
                <a:gridCol w="212046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285750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изделия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285750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Кол-во, шт.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285750" marT="66675" marB="66675"/>
                </a:tc>
              </a:tr>
              <a:tr h="40611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Автомобиль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</a:tr>
              <a:tr h="43696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Стеллажи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 полками с крепежной фурнитурой для фиксации аппаратуры, приборов и натурных образцов в транспортном положении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Автономная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бензоэлектростанция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</a:tr>
              <a:tr h="4109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Цифровой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диктофон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</a:tr>
              <a:tr h="3366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Ноутбук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760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912" y="677333"/>
            <a:ext cx="9601196" cy="11409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Оснащение передвижного кабинета по охране </a:t>
            </a:r>
            <a:r>
              <a:rPr lang="ru-RU" b="1" dirty="0" smtClean="0">
                <a:solidFill>
                  <a:srgbClr val="C00000"/>
                </a:solidFill>
              </a:rPr>
              <a:t>труда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427666"/>
              </p:ext>
            </p:extLst>
          </p:nvPr>
        </p:nvGraphicFramePr>
        <p:xfrm>
          <a:off x="830317" y="1842760"/>
          <a:ext cx="10594428" cy="443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201"/>
                <a:gridCol w="8740376"/>
                <a:gridCol w="136985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285750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изделия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285750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Кол-во, шт.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285750" marT="66675" marB="66675"/>
                </a:tc>
              </a:tr>
              <a:tr h="108928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Тренажер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 оперативным переключениям в программном комплексе Модус (для обучения персонала энергетических объектов порядку проведения коммутаций на любых энергетических объектах)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</a:tr>
              <a:tr h="43696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Программный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комплекс «АСОП-Эксперт» с ключом (для автоматизированного обучения и проверки знаний персонала)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</a:tr>
              <a:tr h="7574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Проектор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 сумкой для переноски и экраном на треноге в чехле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комплект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</a:tr>
              <a:tr h="4109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Зеркальный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фотоаппарат с картой памяти 64 Гб и сумкой для переноски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</a:tr>
              <a:tr h="4109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Цифровая </a:t>
                      </a:r>
                      <a:r>
                        <a:rPr lang="ru-RU" sz="1800" b="1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видеокамера в комплекте с сумкой для переноски</a:t>
                      </a:r>
                      <a:endParaRPr lang="ru-RU" sz="1800" b="1" i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i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157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423" y="69835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Оснащение передвижного кабинета по охране </a:t>
            </a:r>
            <a:r>
              <a:rPr lang="ru-RU" b="1" dirty="0" smtClean="0">
                <a:solidFill>
                  <a:srgbClr val="C00000"/>
                </a:solidFill>
              </a:rPr>
              <a:t>труда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243553"/>
              </p:ext>
            </p:extLst>
          </p:nvPr>
        </p:nvGraphicFramePr>
        <p:xfrm>
          <a:off x="956443" y="2073987"/>
          <a:ext cx="10426261" cy="4050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515"/>
                <a:gridCol w="8194518"/>
                <a:gridCol w="175522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285750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изделия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285750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Кол-во, шт.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285750" marT="66675" marB="66675"/>
                </a:tc>
              </a:tr>
              <a:tr h="43696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Комплект </a:t>
                      </a:r>
                      <a:r>
                        <a:rPr lang="ru-RU" sz="1800" b="1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кабелей для подключения и другое вспомогательное оборудование</a:t>
                      </a:r>
                      <a:endParaRPr lang="ru-RU" sz="1800" b="1" i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комплект</a:t>
                      </a:r>
                      <a:endParaRPr lang="ru-RU" sz="1800" b="1" i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Манекен-тренажер </a:t>
                      </a:r>
                      <a:r>
                        <a:rPr lang="ru-RU" sz="1800" b="1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«Гоша»</a:t>
                      </a:r>
                      <a:endParaRPr lang="ru-RU" sz="1800" b="1" i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i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</a:tr>
              <a:tr h="4109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Плакаты </a:t>
                      </a:r>
                      <a:r>
                        <a:rPr lang="ru-RU" sz="1800" b="1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тематические</a:t>
                      </a:r>
                      <a:endParaRPr lang="ru-RU" sz="1800" b="1" i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шт.</a:t>
                      </a:r>
                      <a:endParaRPr lang="ru-RU" sz="1800" b="1" i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</a:tr>
              <a:tr h="3366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Набор </a:t>
                      </a:r>
                      <a:r>
                        <a:rPr lang="ru-RU" sz="1800" b="1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 20 тематических фильмов</a:t>
                      </a:r>
                      <a:endParaRPr lang="ru-RU" sz="1800" b="1" i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набор</a:t>
                      </a:r>
                      <a:endParaRPr lang="ru-RU" sz="1800" b="1" i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</a:tr>
              <a:tr h="3366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Ковшовые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носилки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</a:tr>
              <a:tr h="3366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16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Аптечка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304800" marT="121920" marB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15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7269" y="1187669"/>
            <a:ext cx="818755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Обеспечение работнику безопасных условий труда на производстве – одна из актуальных проблем современного общества. </a:t>
            </a:r>
            <a:endParaRPr lang="ru-RU" sz="2800" b="1" dirty="0" smtClean="0"/>
          </a:p>
          <a:p>
            <a:r>
              <a:rPr lang="ru-RU" sz="2800" b="1" dirty="0" smtClean="0"/>
              <a:t>Сегодня </a:t>
            </a:r>
            <a:r>
              <a:rPr lang="ru-RU" sz="2800" b="1" dirty="0"/>
              <a:t>возрастает интерес к проблемам охраны и безопасности труда на предприятиях. Отсутствие безопасных условий труда вредит как сотрудникам, так и работодателям: создает проблемы с персоналом, тормозит работу, заставляет нести убытки и создает напряженную атмосферу в коллективе.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6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786" y="662152"/>
            <a:ext cx="105523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В крупнейших мировых компаниях охрана и безопасность труда является одним из главных принципов функционирования организации.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Во </a:t>
            </a:r>
            <a:r>
              <a:rPr lang="ru-RU" sz="2400" b="1" dirty="0">
                <a:solidFill>
                  <a:srgbClr val="002060"/>
                </a:solidFill>
              </a:rPr>
              <a:t>многих организациях создаются системы управления охраной труда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Система управления охраны труда (СУОТ) </a:t>
            </a:r>
            <a:r>
              <a:rPr lang="ru-RU" sz="2400" b="1" dirty="0">
                <a:solidFill>
                  <a:srgbClr val="002060"/>
                </a:solidFill>
              </a:rPr>
              <a:t>представляет собой часть общей системы управления организацией и обеспечивает управление рисками в области охраны здоровья и безопасности труда, связанными с деятельностью этой организации</a:t>
            </a:r>
            <a:r>
              <a:rPr lang="ru-RU" sz="2400" b="1">
                <a:solidFill>
                  <a:srgbClr val="002060"/>
                </a:solidFill>
              </a:rPr>
              <a:t>. </a:t>
            </a:r>
            <a:endParaRPr lang="ru-RU" sz="2400" b="1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Согласно </a:t>
            </a:r>
            <a:r>
              <a:rPr lang="ru-RU" sz="2400" b="1" dirty="0">
                <a:solidFill>
                  <a:srgbClr val="C00000"/>
                </a:solidFill>
              </a:rPr>
              <a:t>ГОСТ Р 12.0.006—2002 ("Общие требования к управлению охраной труда в организации"), </a:t>
            </a:r>
            <a:r>
              <a:rPr lang="ru-RU" sz="2400" b="1" dirty="0">
                <a:solidFill>
                  <a:srgbClr val="002060"/>
                </a:solidFill>
              </a:rPr>
              <a:t>в СУОТ включается деятельность по планированию, распределение ответственности, процессы, процедуры и ресурсы для разработки, внедрения, достижения целей, анализа результативности политики и мероприятий по охране труда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1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020" y="1545020"/>
            <a:ext cx="927012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Одним из важнейших элементов системы управления охраной труда (СУОТ) на предприятии можно назвать </a:t>
            </a:r>
            <a:r>
              <a:rPr lang="ru-RU" sz="2800" b="1" u="sng" dirty="0">
                <a:solidFill>
                  <a:srgbClr val="002060"/>
                </a:solidFill>
              </a:rPr>
              <a:t>кабинет охраны труда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Кабинет </a:t>
            </a:r>
            <a:r>
              <a:rPr lang="ru-RU" sz="2800" b="1" dirty="0">
                <a:solidFill>
                  <a:srgbClr val="002060"/>
                </a:solidFill>
              </a:rPr>
              <a:t>охраны труда – эффективное средство реализации политики предприятия в области обеспечения безопасных условий труда и сохранения жизни и здоровья персонала.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33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933" y="69835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</a:t>
            </a:r>
            <a:r>
              <a:rPr lang="ru-RU" b="1" dirty="0" smtClean="0">
                <a:solidFill>
                  <a:srgbClr val="C00000"/>
                </a:solidFill>
              </a:rPr>
              <a:t>абинет </a:t>
            </a:r>
            <a:r>
              <a:rPr lang="ru-RU" b="1" dirty="0">
                <a:solidFill>
                  <a:srgbClr val="C00000"/>
                </a:solidFill>
              </a:rPr>
              <a:t>охраны труда способствует решению следующих задач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849" y="2511972"/>
            <a:ext cx="102686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- профилактика </a:t>
            </a:r>
            <a:r>
              <a:rPr lang="ru-RU" b="1" dirty="0">
                <a:solidFill>
                  <a:srgbClr val="002060"/>
                </a:solidFill>
              </a:rPr>
              <a:t>возникновения несчастных случаев и профессиональных заболеваний;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- изучение </a:t>
            </a:r>
            <a:r>
              <a:rPr lang="ru-RU" b="1" dirty="0">
                <a:solidFill>
                  <a:srgbClr val="002060"/>
                </a:solidFill>
              </a:rPr>
              <a:t>нормативно-правовой и нормативной документации по охране труда;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- ознакомление </a:t>
            </a:r>
            <a:r>
              <a:rPr lang="ru-RU" b="1" dirty="0">
                <a:solidFill>
                  <a:srgbClr val="002060"/>
                </a:solidFill>
              </a:rPr>
              <a:t>с опасными и вредными производственными факторами, воздействию которых работники могут быть подвержены на рабочих местах;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- ознакомление </a:t>
            </a:r>
            <a:r>
              <a:rPr lang="ru-RU" b="1" dirty="0">
                <a:solidFill>
                  <a:srgbClr val="002060"/>
                </a:solidFill>
              </a:rPr>
              <a:t>со средствами защиты от воздействия опасных и вредных производственных факторов;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- обучение </a:t>
            </a:r>
            <a:r>
              <a:rPr lang="ru-RU" b="1" dirty="0">
                <a:solidFill>
                  <a:srgbClr val="002060"/>
                </a:solidFill>
              </a:rPr>
              <a:t>персонала безопасным способам выполнения работ и использования необходимых средств защиты;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- обучение </a:t>
            </a:r>
            <a:r>
              <a:rPr lang="ru-RU" b="1" dirty="0">
                <a:solidFill>
                  <a:srgbClr val="002060"/>
                </a:solidFill>
              </a:rPr>
              <a:t>персонала приемам оказания первой помощи при несчастных случаях;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- тренаж </a:t>
            </a:r>
            <a:r>
              <a:rPr lang="ru-RU" b="1" dirty="0">
                <a:solidFill>
                  <a:srgbClr val="002060"/>
                </a:solidFill>
              </a:rPr>
              <a:t>и проверка знаний по охране труда и правил эксплуатации электроэнергетических объектов и оборудования;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- экономия </a:t>
            </a:r>
            <a:r>
              <a:rPr lang="ru-RU" b="1" dirty="0">
                <a:solidFill>
                  <a:srgbClr val="002060"/>
                </a:solidFill>
              </a:rPr>
              <a:t>средств организации за счет снижения травматизма, сокращения расходов на лечение и восстановление здоровья сотрудников после травм и ликвидации аварийных ситуаций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1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Нормативная часть. Основание создания кабинета или уголка 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Рекомендации по организации работы кабинета охраны труда и уголка охраны труда утверждены постановлением Минтруда России от 17 января 2001 года № 7.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532" y="4216400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 деятельности кабинета (уголка) охраны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11359"/>
          </a:xfrm>
        </p:spPr>
        <p:txBody>
          <a:bodyPr/>
          <a:lstStyle/>
          <a:p>
            <a:r>
              <a:rPr lang="ru-RU" dirty="0"/>
              <a:t> Оказание действенной помощи в решении проблем безопасности труда.</a:t>
            </a:r>
          </a:p>
          <a:p>
            <a:r>
              <a:rPr lang="ru-RU" dirty="0"/>
              <a:t>Создание системы информирования работников об их правах и обязанностях в области охраны труда, о состоянии условий и охраны труда в организации и на конкретных рабочих местах, о принятых нормативных правовых актах по охране труда.</a:t>
            </a:r>
          </a:p>
          <a:p>
            <a:r>
              <a:rPr lang="ru-RU" dirty="0"/>
              <a:t>Пропаганда вопросов безопасности и охраны труда.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641" y="4589666"/>
            <a:ext cx="3020810" cy="22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830" y="691505"/>
            <a:ext cx="9609668" cy="67484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Кабинет охраны труда должен быть оснащен: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14401" y="1366345"/>
            <a:ext cx="105734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- библиотекой</a:t>
            </a:r>
            <a:r>
              <a:rPr lang="ru-RU" sz="2000" b="1" dirty="0">
                <a:solidFill>
                  <a:srgbClr val="002060"/>
                </a:solidFill>
              </a:rPr>
              <a:t>, содержащей документы по охране труда, законодательные акты РФ, правила по охране труда, нормативные документы, межотраслевые, отраслевые, и местные инструкции по охране труда;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- электронной </a:t>
            </a:r>
            <a:r>
              <a:rPr lang="ru-RU" sz="2000" b="1" dirty="0">
                <a:solidFill>
                  <a:srgbClr val="002060"/>
                </a:solidFill>
              </a:rPr>
              <a:t>библиотекой, включающей в себя нормативные документы, обязательства работодателя и работающего;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- средствами </a:t>
            </a:r>
            <a:r>
              <a:rPr lang="ru-RU" sz="2000" b="1" dirty="0">
                <a:solidFill>
                  <a:srgbClr val="002060"/>
                </a:solidFill>
              </a:rPr>
              <a:t>наглядной агитации и мотивации персонала;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- средствами </a:t>
            </a:r>
            <a:r>
              <a:rPr lang="ru-RU" sz="2000" b="1" dirty="0">
                <a:solidFill>
                  <a:srgbClr val="002060"/>
                </a:solidFill>
              </a:rPr>
              <a:t>обучения и проверки знаний персонала;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- техническими </a:t>
            </a:r>
            <a:r>
              <a:rPr lang="ru-RU" sz="2000" b="1" dirty="0">
                <a:solidFill>
                  <a:srgbClr val="002060"/>
                </a:solidFill>
              </a:rPr>
              <a:t>средствами обучения, включающими в себя средства для демонстрации информационных блоков, видеокамеру, ксерокс для оперативного размножения необходимой информации;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- тренажером </a:t>
            </a:r>
            <a:r>
              <a:rPr lang="ru-RU" sz="2000" b="1" dirty="0">
                <a:solidFill>
                  <a:srgbClr val="002060"/>
                </a:solidFill>
              </a:rPr>
              <a:t>для отработки приемов оказания первой помощи;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- демонстрационными </a:t>
            </a:r>
            <a:r>
              <a:rPr lang="ru-RU" sz="2000" b="1" dirty="0">
                <a:solidFill>
                  <a:srgbClr val="002060"/>
                </a:solidFill>
              </a:rPr>
              <a:t>средствами индивидуальной и коллективной защиты (в частности, знаками и плакатами безопасности);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- специальной </a:t>
            </a:r>
            <a:r>
              <a:rPr lang="ru-RU" sz="2000" b="1" dirty="0">
                <a:solidFill>
                  <a:srgbClr val="002060"/>
                </a:solidFill>
              </a:rPr>
              <a:t>мебелью, подобранной с учетом особенностей помещения, современного дизайна и требований эргономики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5304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34235"/>
            <a:ext cx="9601196" cy="5977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Направления работы в кабинете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8604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/>
              <a:t> Проведение семинаров, лекций, бесед и консультаций по вопросам охраны труда.</a:t>
            </a:r>
          </a:p>
          <a:p>
            <a:r>
              <a:rPr lang="ru-RU" dirty="0"/>
              <a:t>Обучение по охране труда, в том числе безопасным методам и приемам выполнения работ, применению средств коллективной и индивидуальной защиты, вопросам оказания первой медицинской помощи.</a:t>
            </a:r>
          </a:p>
          <a:p>
            <a:r>
              <a:rPr lang="ru-RU" dirty="0"/>
              <a:t>Проведение инструктажа по охране труда, тематических занятий с работниками, к которым предъявляются требования специальных знаний охраны труда и санитарных норм, и проверки знаний требований охраны труда работников.</a:t>
            </a:r>
          </a:p>
          <a:p>
            <a:r>
              <a:rPr lang="ru-RU" dirty="0"/>
              <a:t>Организацию выставок, экспозиций, стендов, макетов и других форм наглядной агитации и пропаганды передового опыта по созданию здоровых и безопасных условий труда.</a:t>
            </a:r>
          </a:p>
          <a:p>
            <a:r>
              <a:rPr lang="ru-RU" dirty="0"/>
              <a:t>Проведение аналитических исследований состояния условий труда в организации (на рабочих местах) и оценки их влияния на безопасность трудовой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335796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5b3dc8fd473a42352aa9fedc1ea20671e51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1093</Words>
  <Application>Microsoft Office PowerPoint</Application>
  <PresentationFormat>Произвольный</PresentationFormat>
  <Paragraphs>132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Натуральные материалы</vt:lpstr>
      <vt:lpstr>Кабинет охраны труда </vt:lpstr>
      <vt:lpstr>Презентация PowerPoint</vt:lpstr>
      <vt:lpstr>Презентация PowerPoint</vt:lpstr>
      <vt:lpstr>Презентация PowerPoint</vt:lpstr>
      <vt:lpstr>Кабинет охраны труда способствует решению следующих задач:</vt:lpstr>
      <vt:lpstr>Нормативная часть. Основание создания кабинета или уголка ОТ</vt:lpstr>
      <vt:lpstr>Направления деятельности кабинета (уголка) охраны труда</vt:lpstr>
      <vt:lpstr>Кабинет охраны труда должен быть оснащен:</vt:lpstr>
      <vt:lpstr>Направления работы в кабинете</vt:lpstr>
      <vt:lpstr>Уголок охраны труда организации. Размещение следующей информации</vt:lpstr>
      <vt:lpstr>Создание кабинета (уголка) охраны труда</vt:lpstr>
      <vt:lpstr>Кабинет охраны труда</vt:lpstr>
      <vt:lpstr>Для уголка охраны труда </vt:lpstr>
      <vt:lpstr>Тематическая структура кабинета (уголка) охраны труда</vt:lpstr>
      <vt:lpstr>Служба охраны труда или лицо, ответственное за работу кабинета (уголка) охраны труда:</vt:lpstr>
      <vt:lpstr>Передвижной кабинет по охране труда </vt:lpstr>
      <vt:lpstr>Оснащение передвижного кабинета по охране труда</vt:lpstr>
      <vt:lpstr>Оснащение передвижного кабинета по охране труда</vt:lpstr>
      <vt:lpstr>Оснащение передвижного кабинета по охране труда</vt:lpstr>
    </vt:vector>
  </TitlesOfParts>
  <Company>VVSU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Кабинет охраны труда и сан-бытовые помещения</dc:title>
  <dc:creator>Николаева Виктория</dc:creator>
  <cp:lastModifiedBy>112</cp:lastModifiedBy>
  <cp:revision>48</cp:revision>
  <dcterms:created xsi:type="dcterms:W3CDTF">2018-05-25T23:29:11Z</dcterms:created>
  <dcterms:modified xsi:type="dcterms:W3CDTF">2021-11-26T06:30:17Z</dcterms:modified>
</cp:coreProperties>
</file>